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78" r:id="rId6"/>
    <p:sldId id="282" r:id="rId7"/>
    <p:sldId id="280" r:id="rId8"/>
    <p:sldId id="264" r:id="rId9"/>
    <p:sldId id="281" r:id="rId10"/>
    <p:sldId id="27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8219" autoAdjust="0"/>
  </p:normalViewPr>
  <p:slideViewPr>
    <p:cSldViewPr snapToGrid="0">
      <p:cViewPr varScale="1">
        <p:scale>
          <a:sx n="66" d="100"/>
          <a:sy n="66" d="100"/>
        </p:scale>
        <p:origin x="5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3.emf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Delta-Wye Transformer – 4 wire </a:t>
            </a:r>
            <a:br>
              <a:rPr lang="en-US" sz="4000" dirty="0"/>
            </a:br>
            <a:r>
              <a:rPr lang="en-US" sz="4000" dirty="0"/>
              <a:t>High Resistance  Grounded System</a:t>
            </a:r>
            <a:br>
              <a:rPr lang="en-US" sz="4000" dirty="0"/>
            </a:br>
            <a:r>
              <a:rPr lang="en-US" sz="4000" dirty="0"/>
              <a:t>Unbalanced Load and 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load results in current in the Neutral 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10CC0-3A0B-0967-8D04-5154190C80F5}"/>
                  </a:ext>
                </a:extLst>
              </p:cNvPr>
              <p:cNvSpPr txBox="1"/>
              <p:nvPr/>
            </p:nvSpPr>
            <p:spPr>
              <a:xfrm>
                <a:off x="4498754" y="5461296"/>
                <a:ext cx="3680944" cy="785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𝑛𝑒𝑢𝑡𝑟𝑎𝑙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𝑐𝑜𝑛𝑑𝑢𝑐𝑡𝑜𝑟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1.73 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b="0" dirty="0"/>
                  <a:t>=94.3 mA peak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10CC0-3A0B-0967-8D04-5154190C8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754" y="5461296"/>
                <a:ext cx="3680944" cy="785151"/>
              </a:xfrm>
              <a:prstGeom prst="rect">
                <a:avLst/>
              </a:prstGeom>
              <a:blipFill>
                <a:blip r:embed="rId3"/>
                <a:stretch>
                  <a:fillRect r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AF2EED08-8D0F-2B38-0895-D393DCDDF15F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9A97-4B50-FC48-69F5-3934E48FDAA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0464FA4-B043-2C5F-67E5-E3B1DDE14A67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7C7FD-1E19-3255-2BB8-F51487D2B5A8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D0F7E-9B97-275E-4B80-6AAF91015AD7}"/>
              </a:ext>
            </a:extLst>
          </p:cNvPr>
          <p:cNvSpPr txBox="1"/>
          <p:nvPr/>
        </p:nvSpPr>
        <p:spPr>
          <a:xfrm>
            <a:off x="5392808" y="5003477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unbalanced loads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C0D0EE-09EB-CAA4-3DD7-BDD21DFBB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145" y="2019768"/>
            <a:ext cx="69437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 Fault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DC3B805-29ED-2819-7CCD-A9F4D43B51BE}"/>
              </a:ext>
            </a:extLst>
          </p:cNvPr>
          <p:cNvSpPr/>
          <p:nvPr/>
        </p:nvSpPr>
        <p:spPr>
          <a:xfrm rot="16200000">
            <a:off x="4994475" y="4416195"/>
            <a:ext cx="463942" cy="1902141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BCD6D-F367-C7C1-4538-7A6EFC7B1AEF}"/>
              </a:ext>
            </a:extLst>
          </p:cNvPr>
          <p:cNvSpPr txBox="1"/>
          <p:nvPr/>
        </p:nvSpPr>
        <p:spPr>
          <a:xfrm>
            <a:off x="4521926" y="5686243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F9C25-D1D5-ED73-E559-BA85AAB8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909"/>
            <a:ext cx="12192000" cy="30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3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391706" y="3935214"/>
            <a:ext cx="1846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200 - 300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697977" y="455304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605716" y="1937183"/>
            <a:ext cx="266514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267182" y="1803303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642990" y="1742983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6315" y="6300519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575530" y="4518438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53057" y="5188873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565396" y="5801120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440875" y="6275209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594496" y="6353621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984000" y="584042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1718576" y="3203674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𝑠𝑒𝑐𝑜𝑛𝑑𝑎𝑟𝑦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blipFill>
                <a:blip r:embed="rId4"/>
                <a:stretch>
                  <a:fillRect l="-3291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E3EF98-6A45-DEF3-7A9E-BC3F79BB76AF}"/>
              </a:ext>
            </a:extLst>
          </p:cNvPr>
          <p:cNvSpPr txBox="1"/>
          <p:nvPr/>
        </p:nvSpPr>
        <p:spPr>
          <a:xfrm>
            <a:off x="8478294" y="743709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rot="10800000">
            <a:off x="9424992" y="1432948"/>
            <a:ext cx="186949" cy="486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F1A5C1-6318-022E-2A00-99421EF72FA7}"/>
              </a:ext>
            </a:extLst>
          </p:cNvPr>
          <p:cNvSpPr/>
          <p:nvPr/>
        </p:nvSpPr>
        <p:spPr>
          <a:xfrm rot="5400000">
            <a:off x="4324968" y="4555807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BB55D-7ABB-C70A-F9D3-7FB3BEB7F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196" y="1416325"/>
            <a:ext cx="10697690" cy="461827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5C2BBDC-D86A-6026-B3EF-ED8852E4AB6B}"/>
              </a:ext>
            </a:extLst>
          </p:cNvPr>
          <p:cNvSpPr/>
          <p:nvPr/>
        </p:nvSpPr>
        <p:spPr>
          <a:xfrm rot="5400000">
            <a:off x="7305137" y="4135046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B42790-DE8B-3465-70D3-E9E0C8E155D4}"/>
              </a:ext>
            </a:extLst>
          </p:cNvPr>
          <p:cNvSpPr/>
          <p:nvPr/>
        </p:nvSpPr>
        <p:spPr>
          <a:xfrm rot="5400000">
            <a:off x="7929174" y="5442474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Wye-Load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561245" cy="1084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EA22A-ED5C-3F75-BDE3-63223ADA73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7273" y="4590822"/>
            <a:ext cx="3874727" cy="16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3091992" y="806623"/>
            <a:ext cx="2557654" cy="2244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813890"/>
            <a:ext cx="1545709" cy="1590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920542" y="1310604"/>
            <a:ext cx="502920" cy="2727139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58835"/>
            <a:ext cx="564634" cy="1492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20240928 experiment 9.</a:t>
            </a:r>
            <a:r>
              <a:rPr lang="en-US" sz="1000" dirty="0"/>
              <a:t>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5AA731-4696-0AC3-055F-03AE2B569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4" r="8547"/>
          <a:stretch/>
        </p:blipFill>
        <p:spPr>
          <a:xfrm>
            <a:off x="940106" y="3248315"/>
            <a:ext cx="10311787" cy="3052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0BF92-4F6C-798F-E93C-FC0A1F0A7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468" y="91209"/>
            <a:ext cx="4331308" cy="187073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ABC77-9CAA-B360-FFB9-B67FE7A0172E}"/>
              </a:ext>
            </a:extLst>
          </p:cNvPr>
          <p:cNvCxnSpPr>
            <a:cxnSpLocks/>
          </p:cNvCxnSpPr>
          <p:nvPr/>
        </p:nvCxnSpPr>
        <p:spPr>
          <a:xfrm flipH="1">
            <a:off x="8169376" y="1017726"/>
            <a:ext cx="209361" cy="2230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7733022" y="1692126"/>
            <a:ext cx="356424" cy="3294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 – Ground Fault / </a:t>
            </a:r>
            <a:br>
              <a:rPr lang="en-US" dirty="0"/>
            </a:br>
            <a:r>
              <a:rPr lang="en-US" dirty="0"/>
              <a:t>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570516" y="4031746"/>
            <a:ext cx="523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Neutral Voltage: Peak = 56.6 V volts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/>
              <p:nvPr/>
            </p:nvSpPr>
            <p:spPr>
              <a:xfrm>
                <a:off x="2603262" y="1507774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262" y="1507774"/>
                <a:ext cx="6820200" cy="582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432A678E-03A8-D5A6-53C4-0F7FFC81E982}"/>
              </a:ext>
            </a:extLst>
          </p:cNvPr>
          <p:cNvSpPr/>
          <p:nvPr/>
        </p:nvSpPr>
        <p:spPr>
          <a:xfrm rot="5400000">
            <a:off x="5336445" y="5705653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A3253-0E1F-3EBC-B06C-F2AADD39C797}"/>
              </a:ext>
            </a:extLst>
          </p:cNvPr>
          <p:cNvSpPr txBox="1"/>
          <p:nvPr/>
        </p:nvSpPr>
        <p:spPr>
          <a:xfrm>
            <a:off x="4829563" y="6324057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F2C4A22-D411-D1C3-9AAF-FAC03D5F428C}"/>
              </a:ext>
            </a:extLst>
          </p:cNvPr>
          <p:cNvSpPr/>
          <p:nvPr/>
        </p:nvSpPr>
        <p:spPr>
          <a:xfrm rot="5400000">
            <a:off x="8076924" y="5179547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C4A7B-C87D-9695-E4F7-EF47EF174D19}"/>
              </a:ext>
            </a:extLst>
          </p:cNvPr>
          <p:cNvSpPr txBox="1"/>
          <p:nvPr/>
        </p:nvSpPr>
        <p:spPr>
          <a:xfrm>
            <a:off x="7368541" y="632866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710C9C-BD67-0B8B-02E1-4CA30CFB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53" y="2208063"/>
            <a:ext cx="6943725" cy="1738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71EBC-AC9F-78E7-EC2D-31A26F78F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067" y="4358842"/>
            <a:ext cx="69437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67ED-5BDE-2F61-94E9-BA72BB67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line to ground Voltages – Ground Fault /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84C7B-4FF0-F820-6886-12B5E9D0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A8319F-2CAD-4E5B-3344-58FBA0D59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53" y="2269297"/>
            <a:ext cx="6943725" cy="1738313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8BDC2186-DB85-C926-E8FD-676146837AF6}"/>
              </a:ext>
            </a:extLst>
          </p:cNvPr>
          <p:cNvSpPr/>
          <p:nvPr/>
        </p:nvSpPr>
        <p:spPr>
          <a:xfrm rot="5400000">
            <a:off x="5336445" y="3668510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07DF6-1AD8-CC04-E768-E9E139ED4EF8}"/>
              </a:ext>
            </a:extLst>
          </p:cNvPr>
          <p:cNvSpPr txBox="1"/>
          <p:nvPr/>
        </p:nvSpPr>
        <p:spPr>
          <a:xfrm>
            <a:off x="4829563" y="4286914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CED3FD7-A865-E773-9907-F2D21C52CB99}"/>
              </a:ext>
            </a:extLst>
          </p:cNvPr>
          <p:cNvSpPr/>
          <p:nvPr/>
        </p:nvSpPr>
        <p:spPr>
          <a:xfrm rot="5400000">
            <a:off x="8076924" y="3142404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E92F4-DA04-D572-A4F9-5B32F57EE422}"/>
              </a:ext>
            </a:extLst>
          </p:cNvPr>
          <p:cNvSpPr txBox="1"/>
          <p:nvPr/>
        </p:nvSpPr>
        <p:spPr>
          <a:xfrm>
            <a:off x="7368541" y="4291523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82543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720945" cy="1325563"/>
          </a:xfrm>
        </p:spPr>
        <p:txBody>
          <a:bodyPr>
            <a:noAutofit/>
          </a:bodyPr>
          <a:lstStyle/>
          <a:p>
            <a:r>
              <a:rPr lang="en-US" sz="3600" dirty="0"/>
              <a:t>Neutral to ground voltage </a:t>
            </a:r>
            <a:br>
              <a:rPr lang="en-US" sz="3600" dirty="0"/>
            </a:br>
            <a:r>
              <a:rPr lang="en-US" sz="3600" dirty="0"/>
              <a:t>(CM Voltage) and CM Current through Parasitic Capacitances, lamp resistances, and grounding 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4386821" y="1624098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452037"/>
            <a:ext cx="737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Capacitances, Lamp Resistors, and HRG resistor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D2AC114-9466-A53E-7962-143F09CADE6F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DFD85-5118-FA6B-8B31-E9EDBCEE395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E97AEC-CD10-A43B-454B-75FE310530B8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69493-1D92-3C41-8556-30C95A3D2325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0AFA69-C1D5-AB75-8EC6-EA95BC10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04" y="1980491"/>
            <a:ext cx="6943725" cy="1738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D0C7A4-EF7F-E033-9A46-2E447DEC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03" y="4983162"/>
            <a:ext cx="69437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wye load  and into primary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0BCE3-F253-3473-609A-C7E3D4A3E505}"/>
              </a:ext>
            </a:extLst>
          </p:cNvPr>
          <p:cNvSpPr txBox="1"/>
          <p:nvPr/>
        </p:nvSpPr>
        <p:spPr>
          <a:xfrm>
            <a:off x="108858" y="2142551"/>
            <a:ext cx="1034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Wye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9D432-AC57-F812-7C3E-5F001004AF79}"/>
              </a:ext>
            </a:extLst>
          </p:cNvPr>
          <p:cNvSpPr txBox="1"/>
          <p:nvPr/>
        </p:nvSpPr>
        <p:spPr>
          <a:xfrm>
            <a:off x="108857" y="5116493"/>
            <a:ext cx="10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Primary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271CC36-A74A-6321-1352-7D0E33867853}"/>
              </a:ext>
            </a:extLst>
          </p:cNvPr>
          <p:cNvSpPr/>
          <p:nvPr/>
        </p:nvSpPr>
        <p:spPr>
          <a:xfrm rot="5400000">
            <a:off x="4803045" y="3361003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A902F-C258-939F-1616-78C95F42B4AA}"/>
              </a:ext>
            </a:extLst>
          </p:cNvPr>
          <p:cNvSpPr txBox="1"/>
          <p:nvPr/>
        </p:nvSpPr>
        <p:spPr>
          <a:xfrm>
            <a:off x="4296163" y="3979407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20DFE26-223A-E5F6-59C1-7AFDC1816FD6}"/>
              </a:ext>
            </a:extLst>
          </p:cNvPr>
          <p:cNvSpPr/>
          <p:nvPr/>
        </p:nvSpPr>
        <p:spPr>
          <a:xfrm rot="5400000">
            <a:off x="7543524" y="2834897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24A03-08BA-9E2F-9CDC-FCBB754FF823}"/>
              </a:ext>
            </a:extLst>
          </p:cNvPr>
          <p:cNvSpPr txBox="1"/>
          <p:nvPr/>
        </p:nvSpPr>
        <p:spPr>
          <a:xfrm>
            <a:off x="6835141" y="398401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FA901B-5AEC-5B00-8128-A0196760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15" y="1911862"/>
            <a:ext cx="6943725" cy="1738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C0A782-A536-92A4-46E4-BA592CAA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14" y="4621084"/>
            <a:ext cx="69437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861A-2955-02D5-BE11-D72A34DC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out of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5DBA-F377-AC8B-6BA7-ABC22CA3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07318-D8C7-F09C-C698-372298EE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41" y="2445169"/>
            <a:ext cx="6943725" cy="1738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3418E-3B34-9EDF-A9A8-95BD3D6F5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12" y="4495700"/>
            <a:ext cx="448094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342</Words>
  <Application>Microsoft Office PowerPoint</Application>
  <PresentationFormat>Widescreen</PresentationFormat>
  <Paragraphs>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Experiment 9</vt:lpstr>
      <vt:lpstr>Schematic</vt:lpstr>
      <vt:lpstr>Experiment 9</vt:lpstr>
      <vt:lpstr>Simulation Model</vt:lpstr>
      <vt:lpstr>Steady State Voltages – Ground Fault /  Unbalanced Load</vt:lpstr>
      <vt:lpstr>Steady State line to ground Voltages – Ground Fault / Unbalanced Load</vt:lpstr>
      <vt:lpstr>Neutral to ground voltage  (CM Voltage) and CM Current through Parasitic Capacitances, lamp resistances, and grounding resistor</vt:lpstr>
      <vt:lpstr>Line currents into the wye load  and into primary not balanced with unbalanced load</vt:lpstr>
      <vt:lpstr>Line Currents out of Transformer</vt:lpstr>
      <vt:lpstr>Unbalanced load results in current in the Neutral Conductor</vt:lpstr>
      <vt:lpstr>Ground Fault Currents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47</cp:revision>
  <dcterms:created xsi:type="dcterms:W3CDTF">2024-06-09T14:03:08Z</dcterms:created>
  <dcterms:modified xsi:type="dcterms:W3CDTF">2024-10-12T14:11:25Z</dcterms:modified>
</cp:coreProperties>
</file>